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5" r:id="rId5"/>
    <p:sldId id="260" r:id="rId6"/>
    <p:sldId id="262" r:id="rId7"/>
    <p:sldId id="268" r:id="rId8"/>
    <p:sldId id="269" r:id="rId9"/>
    <p:sldId id="263" r:id="rId10"/>
    <p:sldId id="267" r:id="rId11"/>
    <p:sldId id="266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3E477-A0D9-4293-96F0-C84510CE8222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C9A22-5511-4CE7-86A6-98B8E8EA2A1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0EA604-08BD-4406-9799-D975C6CD4DB5}" type="slidenum">
              <a:rPr lang="es-ES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88572-7D0F-400D-945B-9840A995823F}" type="datetimeFigureOut">
              <a:rPr lang="en-US" smtClean="0"/>
              <a:pPr/>
              <a:t>3/23/2023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E873C-F0CF-4EF4-BFD1-4F312507CB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4643471"/>
          </a:xfrm>
        </p:spPr>
        <p:txBody>
          <a:bodyPr>
            <a:normAutofit/>
          </a:bodyPr>
          <a:lstStyle/>
          <a:p>
            <a:r>
              <a:rPr lang="es-ES" dirty="0" smtClean="0"/>
              <a:t>Aplicación de las </a:t>
            </a:r>
            <a:r>
              <a:rPr lang="es-ES" b="1" dirty="0" smtClean="0">
                <a:solidFill>
                  <a:srgbClr val="FF0000"/>
                </a:solidFill>
              </a:rPr>
              <a:t>Tecnología de la Información y Comunicación </a:t>
            </a:r>
            <a:r>
              <a:rPr lang="es-ES" dirty="0" smtClean="0"/>
              <a:t>en la </a:t>
            </a: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Enseñanza de Educación Infantil de Primer Ciclo </a:t>
            </a:r>
            <a:r>
              <a:rPr lang="es-E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es-E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es-ES" dirty="0" smtClean="0"/>
              <a:t>(2-3 años)</a:t>
            </a:r>
            <a:endParaRPr lang="en-US" dirty="0"/>
          </a:p>
        </p:txBody>
      </p:sp>
      <p:pic>
        <p:nvPicPr>
          <p:cNvPr id="5122" name="Picture 2" descr="L:\th.jpg"/>
          <p:cNvPicPr>
            <a:picLocks noChangeAspect="1" noChangeArrowheads="1"/>
          </p:cNvPicPr>
          <p:nvPr/>
        </p:nvPicPr>
        <p:blipFill>
          <a:blip r:embed="rId2" cstate="print"/>
          <a:srcRect l="-10181" r="-8598" b="29999"/>
          <a:stretch>
            <a:fillRect/>
          </a:stretch>
        </p:blipFill>
        <p:spPr bwMode="auto">
          <a:xfrm>
            <a:off x="2857488" y="4380490"/>
            <a:ext cx="2500330" cy="19288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404664"/>
            <a:ext cx="7786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Recurso tecnológico elegido (2)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11560" y="1988840"/>
            <a:ext cx="7786742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smtClean="0">
                <a:solidFill>
                  <a:srgbClr val="FF0000"/>
                </a:solidFill>
              </a:rPr>
              <a:t>Breve descripción</a:t>
            </a:r>
          </a:p>
          <a:p>
            <a:r>
              <a:rPr lang="es-ES" sz="2500" dirty="0" smtClean="0">
                <a:latin typeface="Arial" charset="0"/>
                <a:cs typeface="Arial" charset="0"/>
              </a:rPr>
              <a:t>Es una pantalla sensible al tacto, que funciona conjuntamente con un PC (o portátil) y un proyector.</a:t>
            </a:r>
          </a:p>
          <a:p>
            <a:endParaRPr lang="es-ES" sz="2500" dirty="0" smtClean="0">
              <a:latin typeface="Arial" charset="0"/>
              <a:cs typeface="Arial" charset="0"/>
            </a:endParaRPr>
          </a:p>
          <a:p>
            <a:r>
              <a:rPr lang="es-ES" sz="2800" b="1" dirty="0" smtClean="0">
                <a:solidFill>
                  <a:srgbClr val="FF0000"/>
                </a:solidFill>
              </a:rPr>
              <a:t>Ventajas</a:t>
            </a:r>
          </a:p>
          <a:p>
            <a:r>
              <a:rPr lang="es-ES" sz="2500" dirty="0" smtClean="0">
                <a:latin typeface="Arial" charset="0"/>
                <a:cs typeface="Arial" charset="0"/>
              </a:rPr>
              <a:t>1.- La pantalla ofrece un gran espacio de trabajo.</a:t>
            </a:r>
          </a:p>
          <a:p>
            <a:r>
              <a:rPr lang="es-ES" sz="2500" dirty="0" smtClean="0">
                <a:latin typeface="Arial" charset="0"/>
                <a:cs typeface="Arial" charset="0"/>
              </a:rPr>
              <a:t>2.- Las imágenes se pueden guardar, imprimir,…</a:t>
            </a:r>
          </a:p>
          <a:p>
            <a:r>
              <a:rPr lang="es-ES" sz="2500" dirty="0" smtClean="0">
                <a:latin typeface="Arial" charset="0"/>
                <a:cs typeface="Arial" charset="0"/>
              </a:rPr>
              <a:t>3.- Niños y docentes interactúan directamente. Se pueden arrastrar objetos, dibujar, colorear, borrar, etc.</a:t>
            </a:r>
          </a:p>
          <a:p>
            <a:r>
              <a:rPr lang="es-ES" sz="2500" dirty="0" smtClean="0">
                <a:latin typeface="Arial" charset="0"/>
                <a:cs typeface="Arial" charset="0"/>
              </a:rPr>
              <a:t>4.- El niño obtiene una realimentación inmediata de su respuesta.</a:t>
            </a:r>
            <a:endParaRPr lang="en-US" sz="2500" dirty="0">
              <a:latin typeface="Arial" charset="0"/>
              <a:cs typeface="Arial" charset="0"/>
            </a:endParaRPr>
          </a:p>
        </p:txBody>
      </p:sp>
      <p:pic>
        <p:nvPicPr>
          <p:cNvPr id="3" name="Picture 2" descr="C:\Users\Direccion\Desktop\Fotos PDI\IMG_54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071546"/>
            <a:ext cx="2143140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58204" cy="1928826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Recurso tecnológico elegido (3)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pic>
        <p:nvPicPr>
          <p:cNvPr id="3" name="Picture 2" descr="C:\Users\Direccion\Desktop\Fotos PDI\IMG_541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500438"/>
            <a:ext cx="3214710" cy="2411033"/>
          </a:xfrm>
          <a:prstGeom prst="rect">
            <a:avLst/>
          </a:prstGeom>
          <a:noFill/>
        </p:spPr>
      </p:pic>
      <p:pic>
        <p:nvPicPr>
          <p:cNvPr id="20482" name="Picture 2" descr="F:\DCIM\148___11\IMG_54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2143115"/>
            <a:ext cx="3429024" cy="2571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orts\Desktop\gracia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3" y="1247512"/>
            <a:ext cx="6156093" cy="3693656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6660232" y="4653136"/>
            <a:ext cx="1584176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defRPr/>
            </a:pP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1</a:t>
            </a:r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. Presentación </a:t>
            </a: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y justificación (1)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0000"/>
                </a:solidFill>
              </a:rPr>
              <a:t>¿Qué es un recurso TIC? </a:t>
            </a:r>
            <a:r>
              <a:rPr lang="es-ES" sz="2700" dirty="0">
                <a:latin typeface="Arial" charset="0"/>
                <a:cs typeface="Arial" charset="0"/>
              </a:rPr>
              <a:t>Herramienta tecnológica capaz de almacenar, recuperar, procesar y comunicar información.</a:t>
            </a:r>
          </a:p>
          <a:p>
            <a:endParaRPr lang="es-ES" dirty="0" smtClean="0"/>
          </a:p>
          <a:p>
            <a:r>
              <a:rPr lang="es-ES" b="1" dirty="0" smtClean="0">
                <a:solidFill>
                  <a:srgbClr val="FF0000"/>
                </a:solidFill>
              </a:rPr>
              <a:t>¿Qué beneficios puede aportar el uso de las TIC?</a:t>
            </a:r>
            <a:r>
              <a:rPr lang="es-ES" b="1" dirty="0" smtClean="0"/>
              <a:t> </a:t>
            </a:r>
            <a:r>
              <a:rPr lang="es-ES" sz="2700" dirty="0">
                <a:latin typeface="Arial" charset="0"/>
                <a:cs typeface="Arial" charset="0"/>
              </a:rPr>
              <a:t>Alta motivación, educación personalizada, trabajo cooperativo y familiarización con la tecnología.</a:t>
            </a:r>
          </a:p>
          <a:p>
            <a:endParaRPr lang="en-US" dirty="0"/>
          </a:p>
        </p:txBody>
      </p:sp>
      <p:pic>
        <p:nvPicPr>
          <p:cNvPr id="4" name="Picture 8" descr="Clr-Business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4714884"/>
            <a:ext cx="1223962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7092280" y="2420888"/>
          <a:ext cx="1868487" cy="1338263"/>
        </p:xfrm>
        <a:graphic>
          <a:graphicData uri="http://schemas.openxmlformats.org/presentationml/2006/ole">
            <p:oleObj spid="_x0000_s2051" name="Picture (32-bit)" r:id="rId4" imgW="638280" imgH="457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1</a:t>
            </a:r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. Presentación </a:t>
            </a: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y justificación (2)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98700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4000" b="1" dirty="0" smtClean="0">
                <a:solidFill>
                  <a:srgbClr val="FF0000"/>
                </a:solidFill>
              </a:rPr>
              <a:t>Características</a:t>
            </a:r>
          </a:p>
          <a:p>
            <a:r>
              <a:rPr lang="es-ES" dirty="0">
                <a:latin typeface="Arial" charset="0"/>
                <a:cs typeface="Arial" charset="0"/>
              </a:rPr>
              <a:t>Escuela Infantil en un barrio obrero de una gran ciudad.</a:t>
            </a:r>
          </a:p>
          <a:p>
            <a:r>
              <a:rPr lang="es-ES" dirty="0">
                <a:latin typeface="Arial" charset="0"/>
                <a:cs typeface="Arial" charset="0"/>
              </a:rPr>
              <a:t>Los niños utilizan en </a:t>
            </a:r>
            <a:r>
              <a:rPr lang="es-ES" sz="3600" dirty="0">
                <a:latin typeface="Arial" charset="0"/>
                <a:cs typeface="Arial" charset="0"/>
              </a:rPr>
              <a:t>casa</a:t>
            </a:r>
            <a:r>
              <a:rPr lang="es-ES" dirty="0">
                <a:latin typeface="Arial" charset="0"/>
                <a:cs typeface="Arial" charset="0"/>
              </a:rPr>
              <a:t> instrumentos tecnológicos.</a:t>
            </a:r>
          </a:p>
          <a:p>
            <a:r>
              <a:rPr lang="es-ES" dirty="0">
                <a:latin typeface="Arial" charset="0"/>
                <a:cs typeface="Arial" charset="0"/>
              </a:rPr>
              <a:t>Opinión positiva de la familia sobre su utilización controlada.</a:t>
            </a:r>
          </a:p>
          <a:p>
            <a:endParaRPr lang="en-US" sz="4000" dirty="0"/>
          </a:p>
        </p:txBody>
      </p:sp>
      <p:pic>
        <p:nvPicPr>
          <p:cNvPr id="4" name="Picture 18" descr="ANd9GcSyaE-tN9FRyKddnzVsZj8yF8BbJKDAm7u49H-8R9h9ANdWD9t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5085184"/>
            <a:ext cx="2232248" cy="123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ANd9GcTpBka0CJ0kvQOGRJPDmaYudlVqTsmTXDwpN7Rhl68BQOPXg2wTY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573016"/>
            <a:ext cx="132238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ANd9GcTPeaawpJItkpLvRUo16sprPjTxuonVd1qUJCsSmmCACIufD5Rz1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501008"/>
            <a:ext cx="690563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8351" y="2060848"/>
            <a:ext cx="2532121" cy="1169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C:\Users\Direccion\Desktop\IMG_34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212976"/>
            <a:ext cx="2087682" cy="1175287"/>
          </a:xfrm>
          <a:prstGeom prst="rect">
            <a:avLst/>
          </a:prstGeom>
          <a:noFill/>
        </p:spPr>
      </p:pic>
      <p:sp>
        <p:nvSpPr>
          <p:cNvPr id="12290" name="2 Marcador de contenido"/>
          <p:cNvSpPr>
            <a:spLocks noGrp="1"/>
          </p:cNvSpPr>
          <p:nvPr>
            <p:ph idx="1"/>
          </p:nvPr>
        </p:nvSpPr>
        <p:spPr>
          <a:xfrm>
            <a:off x="341313" y="1846263"/>
            <a:ext cx="6390927" cy="453548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spcBef>
                <a:spcPts val="1800"/>
              </a:spcBef>
            </a:pPr>
            <a:r>
              <a:rPr lang="es-E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Educación tradicional: </a:t>
            </a:r>
            <a:r>
              <a:rPr lang="es-ES" dirty="0" smtClean="0">
                <a:latin typeface="Arial" charset="0"/>
                <a:cs typeface="Arial" charset="0"/>
              </a:rPr>
              <a:t>enciclopedismo, escasa autonomía del alumno.</a:t>
            </a:r>
          </a:p>
          <a:p>
            <a:pPr eaLnBrk="1" hangingPunct="1">
              <a:spcBef>
                <a:spcPts val="1800"/>
              </a:spcBef>
            </a:pPr>
            <a:r>
              <a:rPr lang="es-E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Educación personalizada: </a:t>
            </a:r>
            <a:r>
              <a:rPr lang="es-ES" dirty="0" smtClean="0">
                <a:latin typeface="Arial" charset="0"/>
                <a:cs typeface="Arial" charset="0"/>
              </a:rPr>
              <a:t>formación del niño integral, como persona (agentes influyentes: entorno social, familia, escuela), autónomo, capaz de tecnología.</a:t>
            </a:r>
          </a:p>
          <a:p>
            <a:pPr>
              <a:spcBef>
                <a:spcPts val="1800"/>
              </a:spcBef>
            </a:pPr>
            <a:r>
              <a:rPr lang="es-E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Educación disruptiva: </a:t>
            </a:r>
            <a:r>
              <a:rPr lang="es-ES" dirty="0" smtClean="0">
                <a:latin typeface="Arial" charset="0"/>
                <a:cs typeface="Arial" charset="0"/>
              </a:rPr>
              <a:t>cambio sustancial en la enseñanza/aprendizaje en el que se mejora la educación personalizada.</a:t>
            </a:r>
          </a:p>
          <a:p>
            <a:pPr eaLnBrk="1" hangingPunct="1">
              <a:spcBef>
                <a:spcPts val="1800"/>
              </a:spcBef>
              <a:buFont typeface="Wingdings 2" pitchFamily="18" charset="2"/>
              <a:buNone/>
            </a:pPr>
            <a:endParaRPr lang="es-ES" dirty="0" smtClean="0"/>
          </a:p>
          <a:p>
            <a:pPr eaLnBrk="1" hangingPunct="1">
              <a:spcBef>
                <a:spcPts val="1800"/>
              </a:spcBef>
              <a:buFont typeface="Wingdings 2" pitchFamily="18" charset="2"/>
              <a:buNone/>
            </a:pPr>
            <a:endParaRPr lang="es-ES" dirty="0" smtClean="0"/>
          </a:p>
        </p:txBody>
      </p:sp>
      <p:pic>
        <p:nvPicPr>
          <p:cNvPr id="12291" name="Picture 7" descr="ANd9GcQ5NTI6SbpK1Ga51CaBeJlcO9HeT_cxuSADim68m-0mzwhNVqDHN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653136"/>
            <a:ext cx="2195512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8 Título"/>
          <p:cNvSpPr>
            <a:spLocks noGrp="1"/>
          </p:cNvSpPr>
          <p:nvPr>
            <p:ph type="title"/>
          </p:nvPr>
        </p:nvSpPr>
        <p:spPr>
          <a:xfrm>
            <a:off x="252413" y="1268413"/>
            <a:ext cx="8229600" cy="561975"/>
          </a:xfrm>
        </p:spPr>
        <p:txBody>
          <a:bodyPr/>
          <a:lstStyle/>
          <a:p>
            <a:r>
              <a:rPr lang="es-E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Modelos de enseñanza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55576" y="404664"/>
            <a:ext cx="3482107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</a:rPr>
              <a:t>2. Marco </a:t>
            </a:r>
            <a:r>
              <a:rPr lang="es-ES" sz="4000" b="1" dirty="0">
                <a:solidFill>
                  <a:schemeClr val="accent1">
                    <a:lumMod val="75000"/>
                  </a:schemeClr>
                </a:solidFill>
              </a:rPr>
              <a:t>teórico</a:t>
            </a:r>
          </a:p>
        </p:txBody>
      </p:sp>
      <p:pic>
        <p:nvPicPr>
          <p:cNvPr id="2" name="Picture 1" descr="C:\Users\orts\Desktop\educación tr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1700808"/>
            <a:ext cx="1872208" cy="1391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. Programa </a:t>
            </a: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educativo de 2-3 años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928802"/>
            <a:ext cx="8643998" cy="42148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b="1" dirty="0" smtClean="0">
                <a:solidFill>
                  <a:srgbClr val="FF0000"/>
                </a:solidFill>
              </a:rPr>
              <a:t>¿</a:t>
            </a:r>
            <a:r>
              <a:rPr lang="es-ES" sz="2900" b="1" dirty="0">
                <a:solidFill>
                  <a:srgbClr val="FF0000"/>
                </a:solidFill>
                <a:latin typeface="Arial" charset="0"/>
                <a:cs typeface="Arial" charset="0"/>
              </a:rPr>
              <a:t>En qué se basa nuestro programa </a:t>
            </a:r>
            <a:r>
              <a:rPr lang="es-ES" sz="29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educativo?</a:t>
            </a:r>
          </a:p>
          <a:p>
            <a:pPr>
              <a:buNone/>
            </a:pPr>
            <a:endParaRPr lang="es-ES" sz="29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514350" indent="-514350"/>
            <a:r>
              <a:rPr lang="es-ES" sz="2900" dirty="0">
                <a:latin typeface="Arial" charset="0"/>
                <a:cs typeface="Arial" charset="0"/>
              </a:rPr>
              <a:t>En las características evolutivas del niño</a:t>
            </a:r>
            <a:r>
              <a:rPr lang="es-ES" sz="2900" dirty="0" smtClean="0">
                <a:latin typeface="Arial" charset="0"/>
                <a:cs typeface="Arial" charset="0"/>
              </a:rPr>
              <a:t>.</a:t>
            </a:r>
          </a:p>
          <a:p>
            <a:pPr marL="514350" indent="-514350">
              <a:buNone/>
            </a:pPr>
            <a:endParaRPr lang="es-ES" sz="2900" dirty="0">
              <a:latin typeface="Arial" charset="0"/>
              <a:cs typeface="Arial" charset="0"/>
            </a:endParaRPr>
          </a:p>
          <a:p>
            <a:pPr marL="514350" indent="-514350"/>
            <a:r>
              <a:rPr lang="es-ES" sz="2900" dirty="0">
                <a:latin typeface="Arial" charset="0"/>
                <a:cs typeface="Arial" charset="0"/>
              </a:rPr>
              <a:t>En el Decreto </a:t>
            </a:r>
            <a:r>
              <a:rPr lang="es-ES" sz="2900" dirty="0" smtClean="0">
                <a:latin typeface="Arial" charset="0"/>
                <a:cs typeface="Arial" charset="0"/>
              </a:rPr>
              <a:t>36/2022 </a:t>
            </a:r>
            <a:r>
              <a:rPr lang="es-ES" sz="2900" dirty="0">
                <a:latin typeface="Arial" charset="0"/>
                <a:cs typeface="Arial" charset="0"/>
              </a:rPr>
              <a:t>(BOCM) que establece:</a:t>
            </a:r>
          </a:p>
          <a:p>
            <a:pPr marL="914400" lvl="1" indent="-514350">
              <a:buFont typeface="Arial" pitchFamily="34" charset="0"/>
              <a:buAutoNum type="arabicPeriod"/>
            </a:pPr>
            <a:r>
              <a:rPr lang="es-ES" sz="2500" dirty="0" smtClean="0">
                <a:latin typeface="Arial" charset="0"/>
                <a:cs typeface="Arial" charset="0"/>
              </a:rPr>
              <a:t>Los principios pedagógicos de </a:t>
            </a:r>
            <a:r>
              <a:rPr lang="es-ES" sz="2500" dirty="0">
                <a:latin typeface="Arial" charset="0"/>
                <a:cs typeface="Arial" charset="0"/>
              </a:rPr>
              <a:t>Educación Infantil de Primer Ciclo. </a:t>
            </a:r>
          </a:p>
          <a:p>
            <a:pPr marL="914400" lvl="1" indent="-514350">
              <a:buFont typeface="Arial" pitchFamily="34" charset="0"/>
              <a:buAutoNum type="arabicPeriod"/>
            </a:pPr>
            <a:r>
              <a:rPr lang="es-ES" sz="2500" dirty="0" smtClean="0">
                <a:latin typeface="Arial" charset="0"/>
                <a:cs typeface="Arial" charset="0"/>
              </a:rPr>
              <a:t>Loa objetivos de esta etapa.</a:t>
            </a:r>
            <a:endParaRPr lang="es-ES" sz="2500" dirty="0">
              <a:latin typeface="Arial" charset="0"/>
              <a:cs typeface="Arial" charset="0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137584" y="428604"/>
          <a:ext cx="1152525" cy="1584325"/>
        </p:xfrm>
        <a:graphic>
          <a:graphicData uri="http://schemas.openxmlformats.org/presentationml/2006/ole">
            <p:oleObj spid="_x0000_s1026" name="Imagen" r:id="rId3" imgW="2309760" imgH="31762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_s4100"/>
          <p:cNvSpPr>
            <a:spLocks noChangeShapeType="1"/>
          </p:cNvSpPr>
          <p:nvPr/>
        </p:nvSpPr>
        <p:spPr bwMode="auto">
          <a:xfrm flipH="1" flipV="1">
            <a:off x="3270250" y="2320925"/>
            <a:ext cx="850900" cy="1198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63" name="_s4101"/>
          <p:cNvSpPr>
            <a:spLocks noChangeArrowheads="1"/>
          </p:cNvSpPr>
          <p:nvPr/>
        </p:nvSpPr>
        <p:spPr bwMode="auto">
          <a:xfrm>
            <a:off x="2462213" y="1700213"/>
            <a:ext cx="1079500" cy="87471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s-ES" sz="1600"/>
              <a:t>Lengua</a:t>
            </a:r>
          </a:p>
          <a:p>
            <a:r>
              <a:rPr lang="es-ES" sz="1600"/>
              <a:t>Extranjera</a:t>
            </a:r>
          </a:p>
        </p:txBody>
      </p:sp>
      <p:sp>
        <p:nvSpPr>
          <p:cNvPr id="15364" name="_s4102"/>
          <p:cNvSpPr>
            <a:spLocks noChangeShapeType="1"/>
          </p:cNvSpPr>
          <p:nvPr/>
        </p:nvSpPr>
        <p:spPr bwMode="auto">
          <a:xfrm flipH="1" flipV="1">
            <a:off x="2451100" y="2986088"/>
            <a:ext cx="1474788" cy="693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65" name="_s4103"/>
          <p:cNvSpPr>
            <a:spLocks noChangeArrowheads="1"/>
          </p:cNvSpPr>
          <p:nvPr/>
        </p:nvSpPr>
        <p:spPr bwMode="auto">
          <a:xfrm>
            <a:off x="1490663" y="2408238"/>
            <a:ext cx="1079500" cy="8731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s-ES" sz="1600"/>
              <a:t>Ciencias</a:t>
            </a:r>
          </a:p>
        </p:txBody>
      </p:sp>
      <p:sp>
        <p:nvSpPr>
          <p:cNvPr id="15366" name="_s4104"/>
          <p:cNvSpPr>
            <a:spLocks noChangeShapeType="1"/>
          </p:cNvSpPr>
          <p:nvPr/>
        </p:nvSpPr>
        <p:spPr bwMode="auto">
          <a:xfrm flipH="1">
            <a:off x="2151063" y="3895725"/>
            <a:ext cx="1703387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67" name="_s4105"/>
          <p:cNvSpPr>
            <a:spLocks noChangeArrowheads="1"/>
          </p:cNvSpPr>
          <p:nvPr/>
        </p:nvSpPr>
        <p:spPr bwMode="auto">
          <a:xfrm>
            <a:off x="1074738" y="3490913"/>
            <a:ext cx="1077912" cy="8731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s-ES" sz="1600" dirty="0"/>
              <a:t>Creatividad</a:t>
            </a:r>
          </a:p>
        </p:txBody>
      </p:sp>
      <p:sp>
        <p:nvSpPr>
          <p:cNvPr id="15368" name="_s4106"/>
          <p:cNvSpPr>
            <a:spLocks noChangeShapeType="1"/>
          </p:cNvSpPr>
          <p:nvPr/>
        </p:nvSpPr>
        <p:spPr bwMode="auto">
          <a:xfrm flipH="1">
            <a:off x="2341563" y="4114800"/>
            <a:ext cx="1587500" cy="754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69" name="_s4107"/>
          <p:cNvSpPr>
            <a:spLocks noChangeArrowheads="1"/>
          </p:cNvSpPr>
          <p:nvPr/>
        </p:nvSpPr>
        <p:spPr bwMode="auto">
          <a:xfrm>
            <a:off x="1376363" y="4691063"/>
            <a:ext cx="1177925" cy="87471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s-ES" sz="1600"/>
              <a:t>Habilidades</a:t>
            </a:r>
          </a:p>
          <a:p>
            <a:r>
              <a:rPr lang="es-ES" sz="1600"/>
              <a:t>básicas</a:t>
            </a:r>
          </a:p>
        </p:txBody>
      </p:sp>
      <p:sp>
        <p:nvSpPr>
          <p:cNvPr id="15370" name="_s4108"/>
          <p:cNvSpPr>
            <a:spLocks noChangeShapeType="1"/>
          </p:cNvSpPr>
          <p:nvPr/>
        </p:nvSpPr>
        <p:spPr bwMode="auto">
          <a:xfrm flipH="1">
            <a:off x="3205163" y="4273550"/>
            <a:ext cx="920750" cy="1316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71" name="_s4109"/>
          <p:cNvSpPr>
            <a:spLocks noChangeArrowheads="1"/>
          </p:cNvSpPr>
          <p:nvPr/>
        </p:nvSpPr>
        <p:spPr bwMode="auto">
          <a:xfrm>
            <a:off x="2411413" y="5603875"/>
            <a:ext cx="1225550" cy="8731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s-ES" sz="1600" dirty="0"/>
              <a:t>Comunicación</a:t>
            </a:r>
          </a:p>
        </p:txBody>
      </p:sp>
      <p:sp>
        <p:nvSpPr>
          <p:cNvPr id="15372" name="_s4110"/>
          <p:cNvSpPr>
            <a:spLocks noChangeShapeType="1"/>
          </p:cNvSpPr>
          <p:nvPr/>
        </p:nvSpPr>
        <p:spPr bwMode="auto">
          <a:xfrm>
            <a:off x="4392613" y="4330700"/>
            <a:ext cx="34925" cy="1619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73" name="_s4111"/>
          <p:cNvSpPr>
            <a:spLocks noChangeArrowheads="1"/>
          </p:cNvSpPr>
          <p:nvPr/>
        </p:nvSpPr>
        <p:spPr bwMode="auto">
          <a:xfrm>
            <a:off x="3859213" y="5905500"/>
            <a:ext cx="1074737" cy="8731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s-ES" sz="1600" dirty="0"/>
              <a:t>Convivencia</a:t>
            </a:r>
          </a:p>
        </p:txBody>
      </p:sp>
      <p:sp>
        <p:nvSpPr>
          <p:cNvPr id="15374" name="_s4112"/>
          <p:cNvSpPr>
            <a:spLocks noChangeShapeType="1"/>
          </p:cNvSpPr>
          <p:nvPr/>
        </p:nvSpPr>
        <p:spPr bwMode="auto">
          <a:xfrm>
            <a:off x="4662488" y="4271963"/>
            <a:ext cx="917575" cy="1389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75" name="_s4113"/>
          <p:cNvSpPr>
            <a:spLocks noChangeArrowheads="1"/>
          </p:cNvSpPr>
          <p:nvPr/>
        </p:nvSpPr>
        <p:spPr bwMode="auto">
          <a:xfrm>
            <a:off x="5335588" y="5602288"/>
            <a:ext cx="1076325" cy="8731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s-ES" sz="1600"/>
              <a:t>Hábitos</a:t>
            </a:r>
          </a:p>
          <a:p>
            <a:r>
              <a:rPr lang="es-ES" sz="1600"/>
              <a:t>básicos</a:t>
            </a:r>
          </a:p>
        </p:txBody>
      </p:sp>
      <p:sp>
        <p:nvSpPr>
          <p:cNvPr id="15376" name="_s4114"/>
          <p:cNvSpPr>
            <a:spLocks noChangeShapeType="1"/>
          </p:cNvSpPr>
          <p:nvPr/>
        </p:nvSpPr>
        <p:spPr bwMode="auto">
          <a:xfrm>
            <a:off x="4857750" y="4111625"/>
            <a:ext cx="1585913" cy="757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77" name="_s4115"/>
          <p:cNvSpPr>
            <a:spLocks noChangeArrowheads="1"/>
          </p:cNvSpPr>
          <p:nvPr/>
        </p:nvSpPr>
        <p:spPr bwMode="auto">
          <a:xfrm>
            <a:off x="6388100" y="4621213"/>
            <a:ext cx="1154113" cy="874712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s-ES" sz="1600" dirty="0"/>
              <a:t>Capacidades</a:t>
            </a:r>
          </a:p>
          <a:p>
            <a:pPr algn="ctr"/>
            <a:r>
              <a:rPr lang="es-ES" sz="1600" dirty="0"/>
              <a:t>  afectivas</a:t>
            </a:r>
          </a:p>
        </p:txBody>
      </p:sp>
      <p:sp>
        <p:nvSpPr>
          <p:cNvPr id="15378" name="_s4116"/>
          <p:cNvSpPr>
            <a:spLocks noChangeShapeType="1"/>
          </p:cNvSpPr>
          <p:nvPr/>
        </p:nvSpPr>
        <p:spPr bwMode="auto">
          <a:xfrm>
            <a:off x="4929188" y="3892550"/>
            <a:ext cx="1704975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79" name="_s4117"/>
          <p:cNvSpPr>
            <a:spLocks noChangeArrowheads="1"/>
          </p:cNvSpPr>
          <p:nvPr/>
        </p:nvSpPr>
        <p:spPr bwMode="auto">
          <a:xfrm>
            <a:off x="6634163" y="3457575"/>
            <a:ext cx="1076325" cy="8731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s-ES" sz="1600"/>
              <a:t>Autonomía</a:t>
            </a:r>
          </a:p>
        </p:txBody>
      </p:sp>
      <p:sp>
        <p:nvSpPr>
          <p:cNvPr id="15380" name="_s4118"/>
          <p:cNvSpPr>
            <a:spLocks noChangeShapeType="1"/>
          </p:cNvSpPr>
          <p:nvPr/>
        </p:nvSpPr>
        <p:spPr bwMode="auto">
          <a:xfrm flipV="1">
            <a:off x="4856163" y="2986088"/>
            <a:ext cx="1479550" cy="690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81" name="_s4119"/>
          <p:cNvSpPr>
            <a:spLocks noChangeArrowheads="1"/>
          </p:cNvSpPr>
          <p:nvPr/>
        </p:nvSpPr>
        <p:spPr bwMode="auto">
          <a:xfrm>
            <a:off x="6202363" y="2451100"/>
            <a:ext cx="1076325" cy="8731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s-ES" sz="1600"/>
              <a:t>Entorno</a:t>
            </a:r>
          </a:p>
        </p:txBody>
      </p:sp>
      <p:sp>
        <p:nvSpPr>
          <p:cNvPr id="15382" name="_s4120"/>
          <p:cNvSpPr>
            <a:spLocks noChangeShapeType="1"/>
          </p:cNvSpPr>
          <p:nvPr/>
        </p:nvSpPr>
        <p:spPr bwMode="auto">
          <a:xfrm flipV="1">
            <a:off x="4660900" y="2320925"/>
            <a:ext cx="852488" cy="1198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83" name="_s4121"/>
          <p:cNvSpPr>
            <a:spLocks noChangeArrowheads="1"/>
          </p:cNvSpPr>
          <p:nvPr/>
        </p:nvSpPr>
        <p:spPr bwMode="auto">
          <a:xfrm>
            <a:off x="5200650" y="1685925"/>
            <a:ext cx="1077913" cy="8731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es-ES" sz="1600"/>
              <a:t>Cuerpo</a:t>
            </a:r>
          </a:p>
        </p:txBody>
      </p:sp>
      <p:sp>
        <p:nvSpPr>
          <p:cNvPr id="15384" name="Object 88"/>
          <p:cNvSpPr>
            <a:spLocks noChangeAspect="1" noChangeArrowheads="1" noTextEdit="1"/>
          </p:cNvSpPr>
          <p:nvPr/>
        </p:nvSpPr>
        <p:spPr bwMode="auto">
          <a:xfrm>
            <a:off x="4127500" y="2006600"/>
            <a:ext cx="6842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5" name="Rectangle 84"/>
          <p:cNvSpPr>
            <a:spLocks noChangeArrowheads="1"/>
          </p:cNvSpPr>
          <p:nvPr/>
        </p:nvSpPr>
        <p:spPr bwMode="auto">
          <a:xfrm>
            <a:off x="3708400" y="1628775"/>
            <a:ext cx="1370013" cy="936625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Text Box 87"/>
          <p:cNvSpPr txBox="1">
            <a:spLocks noChangeArrowheads="1"/>
          </p:cNvSpPr>
          <p:nvPr/>
        </p:nvSpPr>
        <p:spPr bwMode="auto">
          <a:xfrm>
            <a:off x="3779912" y="1412776"/>
            <a:ext cx="128588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    Capacidad</a:t>
            </a:r>
          </a:p>
          <a:p>
            <a:pPr algn="ctr"/>
            <a:r>
              <a:rPr lang="es-ES" b="1" dirty="0" smtClean="0">
                <a:solidFill>
                  <a:srgbClr val="FF0000"/>
                </a:solidFill>
              </a:rPr>
              <a:t>a</a:t>
            </a:r>
            <a:endParaRPr lang="es-ES" b="1" dirty="0">
              <a:solidFill>
                <a:srgbClr val="FF0000"/>
              </a:solidFill>
            </a:endParaRPr>
          </a:p>
          <a:p>
            <a:pPr algn="ctr"/>
            <a:r>
              <a:rPr lang="es-ES" b="1" dirty="0" smtClean="0">
                <a:solidFill>
                  <a:srgbClr val="FF0000"/>
                </a:solidFill>
              </a:rPr>
              <a:t>  alcanzar</a:t>
            </a:r>
            <a:endParaRPr lang="es-ES" sz="2400" b="1" dirty="0">
              <a:solidFill>
                <a:srgbClr val="FF000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41590" y="476672"/>
            <a:ext cx="88024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Diseño de un Proyecto </a:t>
            </a:r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educativo (1) </a:t>
            </a:r>
            <a:endParaRPr lang="es-E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388" name="Picture 38" descr="http://www.ewrite.es/foto/1248463744_cubo-rub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3284538"/>
            <a:ext cx="1298575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Diseño de un Proyecto educativo (2)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es-ES" b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s-ES" b="1" dirty="0" smtClean="0">
                <a:solidFill>
                  <a:srgbClr val="FF0000"/>
                </a:solidFill>
              </a:rPr>
              <a:t>¿</a:t>
            </a:r>
            <a:r>
              <a:rPr lang="es-E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Cómo alcanzar el desarrollo de esas capacidades?</a:t>
            </a:r>
          </a:p>
          <a:p>
            <a:pPr marL="514350" indent="-514350">
              <a:buNone/>
            </a:pPr>
            <a:endParaRPr lang="es-ES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514350" indent="-514350"/>
            <a:r>
              <a:rPr lang="es-ES" dirty="0" smtClean="0">
                <a:latin typeface="Arial" charset="0"/>
                <a:cs typeface="Arial" charset="0"/>
              </a:rPr>
              <a:t>Aplicando el proyecto educativo adecuado a las características evolutivas del niño.</a:t>
            </a:r>
          </a:p>
          <a:p>
            <a:pPr marL="514350" indent="-514350" algn="ctr">
              <a:buNone/>
            </a:pPr>
            <a:r>
              <a:rPr lang="es-ES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     </a:t>
            </a:r>
          </a:p>
          <a:p>
            <a:endParaRPr lang="en-US" dirty="0"/>
          </a:p>
        </p:txBody>
      </p:sp>
      <p:pic>
        <p:nvPicPr>
          <p:cNvPr id="20482" name="Picture 2" descr="C:\Users\orts\Desktop\niñ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941168"/>
            <a:ext cx="2364854" cy="1568686"/>
          </a:xfrm>
          <a:prstGeom prst="rect">
            <a:avLst/>
          </a:prstGeom>
          <a:noFill/>
        </p:spPr>
      </p:pic>
      <p:pic>
        <p:nvPicPr>
          <p:cNvPr id="20483" name="Picture 3" descr="C:\Users\orts\Desktop\pequeñ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869160"/>
            <a:ext cx="2448272" cy="165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8329642" cy="1203348"/>
          </a:xfrm>
        </p:spPr>
        <p:txBody>
          <a:bodyPr>
            <a:normAutofit fontScale="90000"/>
          </a:bodyPr>
          <a:lstStyle/>
          <a:p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s-ES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Diseño de un Proyecto educativo (3) </a:t>
            </a:r>
            <a:b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Propuestas</a:t>
            </a:r>
            <a:endParaRPr lang="en-US" sz="4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00240"/>
            <a:ext cx="8329642" cy="412592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s-ES" sz="3600" dirty="0" smtClean="0">
              <a:solidFill>
                <a:srgbClr val="00B050"/>
              </a:solidFill>
              <a:latin typeface="Arial" charset="0"/>
              <a:cs typeface="Arial" charset="0"/>
            </a:endParaRPr>
          </a:p>
          <a:p>
            <a:pPr algn="ctr">
              <a:buNone/>
            </a:pPr>
            <a:endParaRPr lang="es-ES" sz="3600" dirty="0" smtClean="0">
              <a:solidFill>
                <a:srgbClr val="00B050"/>
              </a:solidFill>
              <a:latin typeface="Arial" charset="0"/>
              <a:cs typeface="Arial" charset="0"/>
            </a:endParaRPr>
          </a:p>
          <a:p>
            <a:r>
              <a:rPr lang="es-ES" sz="2800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 Propuesta Pedagógica Escuela Infantil San Roque.</a:t>
            </a:r>
          </a:p>
          <a:p>
            <a:pPr algn="ctr">
              <a:buNone/>
            </a:pPr>
            <a:r>
              <a:rPr lang="es-ES" sz="6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+</a:t>
            </a:r>
          </a:p>
          <a:p>
            <a:r>
              <a:rPr lang="es-ES" sz="2800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Propuesta Pedagógica de aplicación a la Pizarra Digital Interactiva en 2-3 años.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8172480" cy="1428759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5. Recurso tecnológico </a:t>
            </a:r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elegido (1)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1772816"/>
            <a:ext cx="7920880" cy="4824536"/>
          </a:xfrm>
        </p:spPr>
        <p:txBody>
          <a:bodyPr>
            <a:noAutofit/>
          </a:bodyPr>
          <a:lstStyle/>
          <a:p>
            <a:r>
              <a:rPr lang="es-ES" b="1" dirty="0">
                <a:solidFill>
                  <a:srgbClr val="00B050"/>
                </a:solidFill>
              </a:rPr>
              <a:t>Pizarra Digital Interactiva (</a:t>
            </a:r>
            <a:r>
              <a:rPr lang="es-ES" b="1" dirty="0" smtClean="0">
                <a:solidFill>
                  <a:srgbClr val="00B050"/>
                </a:solidFill>
              </a:rPr>
              <a:t>PDI)</a:t>
            </a:r>
          </a:p>
          <a:p>
            <a:pPr algn="l"/>
            <a:r>
              <a:rPr lang="es-ES" sz="2400" b="1" dirty="0" smtClean="0">
                <a:solidFill>
                  <a:srgbClr val="FF0000"/>
                </a:solidFill>
              </a:rPr>
              <a:t>R</a:t>
            </a:r>
            <a:r>
              <a:rPr lang="es-ES" sz="24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azones</a:t>
            </a:r>
            <a:endParaRPr lang="es-ES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Es </a:t>
            </a:r>
            <a:r>
              <a:rPr lang="es-ES" sz="2400" dirty="0">
                <a:solidFill>
                  <a:schemeClr val="tx1"/>
                </a:solidFill>
                <a:latin typeface="Arial" charset="0"/>
                <a:cs typeface="Arial" charset="0"/>
              </a:rPr>
              <a:t>el recurso que más se adecúa a la edad de nuestros alumnos.</a:t>
            </a:r>
          </a:p>
          <a:p>
            <a:pPr algn="l"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Lo </a:t>
            </a:r>
            <a:r>
              <a:rPr lang="es-ES" sz="2400" dirty="0">
                <a:solidFill>
                  <a:schemeClr val="tx1"/>
                </a:solidFill>
                <a:latin typeface="Arial" charset="0"/>
                <a:cs typeface="Arial" charset="0"/>
              </a:rPr>
              <a:t>van a utilizar en el colegio en las aulas de 3 años.</a:t>
            </a:r>
          </a:p>
          <a:p>
            <a:pPr algn="l"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Motiva</a:t>
            </a:r>
            <a:r>
              <a:rPr lang="es-ES" sz="2400" dirty="0">
                <a:solidFill>
                  <a:schemeClr val="tx1"/>
                </a:solidFill>
                <a:latin typeface="Arial" charset="0"/>
                <a:cs typeface="Arial" charset="0"/>
              </a:rPr>
              <a:t>, interesa, entusiasma.</a:t>
            </a:r>
          </a:p>
          <a:p>
            <a:pPr algn="l"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Permite </a:t>
            </a:r>
            <a:r>
              <a:rPr lang="es-ES" sz="2400" dirty="0">
                <a:solidFill>
                  <a:schemeClr val="tx1"/>
                </a:solidFill>
                <a:latin typeface="Arial" charset="0"/>
                <a:cs typeface="Arial" charset="0"/>
              </a:rPr>
              <a:t>explorar, expresarse, intercambiar y exhibir sus logros.</a:t>
            </a:r>
          </a:p>
          <a:p>
            <a:pPr algn="l">
              <a:buFont typeface="Arial" pitchFamily="34" charset="0"/>
              <a:buChar char="•"/>
            </a:pPr>
            <a:r>
              <a:rPr lang="es-ES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Propicia </a:t>
            </a:r>
            <a:r>
              <a:rPr lang="es-ES" sz="2400" dirty="0">
                <a:solidFill>
                  <a:schemeClr val="tx1"/>
                </a:solidFill>
                <a:latin typeface="Arial" charset="0"/>
                <a:cs typeface="Arial" charset="0"/>
              </a:rPr>
              <a:t>la </a:t>
            </a:r>
            <a:r>
              <a:rPr lang="es-ES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colaboración.</a:t>
            </a:r>
            <a:endParaRPr lang="es-ES" sz="24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>
              <a:buFont typeface="Arial" pitchFamily="34" charset="0"/>
              <a:buChar char="•"/>
            </a:pPr>
            <a:endParaRPr lang="es-ES" sz="1600" dirty="0" smtClean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1506" name="Picture 2" descr="C:\Users\orts\Desktop\prof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977866"/>
            <a:ext cx="2292846" cy="1880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450</Words>
  <Application>Microsoft Office PowerPoint</Application>
  <PresentationFormat>Presentación en pantalla (4:3)</PresentationFormat>
  <Paragraphs>73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Tema de Office</vt:lpstr>
      <vt:lpstr>Picture (32-bit)</vt:lpstr>
      <vt:lpstr>Imagen</vt:lpstr>
      <vt:lpstr>Aplicación de las Tecnología de la Información y Comunicación en la Enseñanza de Educación Infantil de Primer Ciclo  (2-3 años)</vt:lpstr>
      <vt:lpstr>1. Presentación y justificación (1)</vt:lpstr>
      <vt:lpstr>1. Presentación y justificación (2)</vt:lpstr>
      <vt:lpstr>Modelos de enseñanza</vt:lpstr>
      <vt:lpstr>3. Programa educativo de 2-3 años</vt:lpstr>
      <vt:lpstr>Diapositiva 6</vt:lpstr>
      <vt:lpstr>  4. Diseño de un Proyecto educativo (2) </vt:lpstr>
      <vt:lpstr>   4. Diseño de un Proyecto educativo (3)   Propuestas</vt:lpstr>
      <vt:lpstr>5. Recurso tecnológico elegido (1)</vt:lpstr>
      <vt:lpstr>Diapositiva 10</vt:lpstr>
      <vt:lpstr> 5. Recurso tecnológico elegido (3) 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Aplicación de las tecnología de la información y Comunicación en la Enseñanza de Educación Infantil de Primer Ciclo (2-3 años)</dc:title>
  <dc:creator>Direccion</dc:creator>
  <cp:lastModifiedBy>Direccion</cp:lastModifiedBy>
  <cp:revision>53</cp:revision>
  <dcterms:created xsi:type="dcterms:W3CDTF">2013-09-19T08:40:44Z</dcterms:created>
  <dcterms:modified xsi:type="dcterms:W3CDTF">2023-03-23T14:40:11Z</dcterms:modified>
</cp:coreProperties>
</file>