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0" r:id="rId6"/>
    <p:sldId id="262" r:id="rId7"/>
    <p:sldId id="268" r:id="rId8"/>
    <p:sldId id="269" r:id="rId9"/>
    <p:sldId id="263" r:id="rId10"/>
    <p:sldId id="267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3E477-A0D9-4293-96F0-C84510CE8222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C9A22-5511-4CE7-86A6-98B8E8EA2A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EA604-08BD-4406-9799-D975C6CD4DB5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8572-7D0F-400D-945B-9840A995823F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E873C-F0CF-4EF4-BFD1-4F312507CB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643471"/>
          </a:xfrm>
        </p:spPr>
        <p:txBody>
          <a:bodyPr>
            <a:normAutofit/>
          </a:bodyPr>
          <a:lstStyle/>
          <a:p>
            <a:r>
              <a:rPr lang="es-ES" dirty="0" smtClean="0"/>
              <a:t>Aplicación de las </a:t>
            </a:r>
            <a:r>
              <a:rPr lang="es-ES" b="1" dirty="0" smtClean="0">
                <a:solidFill>
                  <a:srgbClr val="FF0000"/>
                </a:solidFill>
              </a:rPr>
              <a:t>Tecnología de la Información y Comunicación </a:t>
            </a:r>
            <a:r>
              <a:rPr lang="es-ES" dirty="0" smtClean="0"/>
              <a:t>en la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Enseñanza de Educación Infantil de Primer Ciclo </a:t>
            </a:r>
            <a:r>
              <a:rPr lang="es-E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s-ES" dirty="0" smtClean="0"/>
              <a:t>(2-3 años)</a:t>
            </a:r>
            <a:endParaRPr lang="en-US" dirty="0"/>
          </a:p>
        </p:txBody>
      </p:sp>
      <p:pic>
        <p:nvPicPr>
          <p:cNvPr id="5122" name="Picture 2" descr="L:\th.jpg"/>
          <p:cNvPicPr>
            <a:picLocks noChangeAspect="1" noChangeArrowheads="1"/>
          </p:cNvPicPr>
          <p:nvPr/>
        </p:nvPicPr>
        <p:blipFill>
          <a:blip r:embed="rId2" cstate="print"/>
          <a:srcRect l="-10181" r="-8598" b="29999"/>
          <a:stretch>
            <a:fillRect/>
          </a:stretch>
        </p:blipFill>
        <p:spPr bwMode="auto">
          <a:xfrm>
            <a:off x="2857488" y="4380490"/>
            <a:ext cx="2500330" cy="192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Recurso tecnológico elegido (2)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1988840"/>
            <a:ext cx="778674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Breve descripción</a:t>
            </a:r>
          </a:p>
          <a:p>
            <a:r>
              <a:rPr lang="es-ES" sz="2500" dirty="0" smtClean="0">
                <a:latin typeface="Arial" charset="0"/>
                <a:cs typeface="Arial" charset="0"/>
              </a:rPr>
              <a:t>Es una pantalla sensible al tacto, que funciona conjuntamente con un PC (o portátil) y un proyector.</a:t>
            </a:r>
          </a:p>
          <a:p>
            <a:endParaRPr lang="es-ES" sz="2500" dirty="0" smtClean="0">
              <a:latin typeface="Arial" charset="0"/>
              <a:cs typeface="Arial" charset="0"/>
            </a:endParaRPr>
          </a:p>
          <a:p>
            <a:r>
              <a:rPr lang="es-ES" sz="2800" b="1" dirty="0" smtClean="0">
                <a:solidFill>
                  <a:srgbClr val="FF0000"/>
                </a:solidFill>
              </a:rPr>
              <a:t>Ventajas</a:t>
            </a:r>
          </a:p>
          <a:p>
            <a:r>
              <a:rPr lang="es-ES" sz="2500" dirty="0" smtClean="0">
                <a:latin typeface="Arial" charset="0"/>
                <a:cs typeface="Arial" charset="0"/>
              </a:rPr>
              <a:t>1.- La pantalla ofrece un gran espacio de trabajo.</a:t>
            </a:r>
          </a:p>
          <a:p>
            <a:r>
              <a:rPr lang="es-ES" sz="2500" dirty="0" smtClean="0">
                <a:latin typeface="Arial" charset="0"/>
                <a:cs typeface="Arial" charset="0"/>
              </a:rPr>
              <a:t>2.- Las imágenes se pueden guardar, imprimir,…</a:t>
            </a:r>
          </a:p>
          <a:p>
            <a:r>
              <a:rPr lang="es-ES" sz="2500" dirty="0" smtClean="0">
                <a:latin typeface="Arial" charset="0"/>
                <a:cs typeface="Arial" charset="0"/>
              </a:rPr>
              <a:t>3.- Niños y docentes interactúan directamente. Se pueden arrastrar objetos, dibujar, colorear, borrar, etc.</a:t>
            </a:r>
          </a:p>
          <a:p>
            <a:r>
              <a:rPr lang="es-ES" sz="2500" dirty="0" smtClean="0">
                <a:latin typeface="Arial" charset="0"/>
                <a:cs typeface="Arial" charset="0"/>
              </a:rPr>
              <a:t>4.- El niño obtiene una realimentación inmediata de su respuesta.</a:t>
            </a:r>
            <a:endParaRPr lang="en-US" sz="2500" dirty="0">
              <a:latin typeface="Arial" charset="0"/>
              <a:cs typeface="Arial" charset="0"/>
            </a:endParaRPr>
          </a:p>
        </p:txBody>
      </p:sp>
      <p:pic>
        <p:nvPicPr>
          <p:cNvPr id="3" name="Picture 2" descr="C:\Users\Direccion\Desktop\Fotos PDI\IMG_5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071546"/>
            <a:ext cx="214314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1928826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Recurso tecnológico elegido (3)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3" name="Picture 2" descr="C:\Users\Direccion\Desktop\Fotos PDI\IMG_54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500438"/>
            <a:ext cx="3214710" cy="2411033"/>
          </a:xfrm>
          <a:prstGeom prst="rect">
            <a:avLst/>
          </a:prstGeom>
          <a:noFill/>
        </p:spPr>
      </p:pic>
      <p:pic>
        <p:nvPicPr>
          <p:cNvPr id="20482" name="Picture 2" descr="F:\DCIM\148___11\IMG_54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143115"/>
            <a:ext cx="3429024" cy="2571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orts\Desktop\graci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1247512"/>
            <a:ext cx="6156093" cy="369365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660232" y="4653136"/>
            <a:ext cx="158417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. Presentación 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 justificación (1)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¿Qué es un recurso TIC? </a:t>
            </a:r>
            <a:r>
              <a:rPr lang="es-ES" sz="2700" dirty="0">
                <a:latin typeface="Arial" charset="0"/>
                <a:cs typeface="Arial" charset="0"/>
              </a:rPr>
              <a:t>Herramienta tecnológica capaz de almacenar, recuperar, procesar y comunicar información.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¿Qué beneficios puede aportar el uso de las TIC?</a:t>
            </a:r>
            <a:r>
              <a:rPr lang="es-ES" b="1" dirty="0" smtClean="0"/>
              <a:t> </a:t>
            </a:r>
            <a:r>
              <a:rPr lang="es-ES" sz="2700" dirty="0">
                <a:latin typeface="Arial" charset="0"/>
                <a:cs typeface="Arial" charset="0"/>
              </a:rPr>
              <a:t>Alta motivación, educación personalizada, trabajo cooperativo y familiarización con la tecnología.</a:t>
            </a:r>
          </a:p>
          <a:p>
            <a:endParaRPr lang="en-US" dirty="0"/>
          </a:p>
        </p:txBody>
      </p:sp>
      <p:pic>
        <p:nvPicPr>
          <p:cNvPr id="4" name="Picture 8" descr="Clr-Busines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714884"/>
            <a:ext cx="122396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7092280" y="2420888"/>
          <a:ext cx="1868487" cy="1338263"/>
        </p:xfrm>
        <a:graphic>
          <a:graphicData uri="http://schemas.openxmlformats.org/presentationml/2006/ole">
            <p:oleObj spid="_x0000_s2051" name="Picture (32-bit)" r:id="rId4" imgW="63828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. Presentación 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 justificación (2)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b="1" dirty="0" smtClean="0">
                <a:solidFill>
                  <a:srgbClr val="FF0000"/>
                </a:solidFill>
              </a:rPr>
              <a:t>Características</a:t>
            </a:r>
          </a:p>
          <a:p>
            <a:r>
              <a:rPr lang="es-ES" dirty="0">
                <a:latin typeface="Arial" charset="0"/>
                <a:cs typeface="Arial" charset="0"/>
              </a:rPr>
              <a:t>Escuela Infantil en un barrio obrero de una gran ciudad.</a:t>
            </a:r>
          </a:p>
          <a:p>
            <a:r>
              <a:rPr lang="es-ES" dirty="0">
                <a:latin typeface="Arial" charset="0"/>
                <a:cs typeface="Arial" charset="0"/>
              </a:rPr>
              <a:t>Los niños utilizan en </a:t>
            </a:r>
            <a:r>
              <a:rPr lang="es-ES" sz="3600" dirty="0">
                <a:latin typeface="Arial" charset="0"/>
                <a:cs typeface="Arial" charset="0"/>
              </a:rPr>
              <a:t>casa</a:t>
            </a:r>
            <a:r>
              <a:rPr lang="es-ES" dirty="0">
                <a:latin typeface="Arial" charset="0"/>
                <a:cs typeface="Arial" charset="0"/>
              </a:rPr>
              <a:t> instrumentos tecnológicos.</a:t>
            </a:r>
          </a:p>
          <a:p>
            <a:r>
              <a:rPr lang="es-ES" dirty="0">
                <a:latin typeface="Arial" charset="0"/>
                <a:cs typeface="Arial" charset="0"/>
              </a:rPr>
              <a:t>Opinión positiva de la familia sobre su utilización controlada.</a:t>
            </a:r>
          </a:p>
          <a:p>
            <a:endParaRPr lang="en-US" sz="4000" dirty="0"/>
          </a:p>
        </p:txBody>
      </p:sp>
      <p:pic>
        <p:nvPicPr>
          <p:cNvPr id="4" name="Picture 18" descr="ANd9GcSyaE-tN9FRyKddnzVsZj8yF8BbJKDAm7u49H-8R9h9ANdWD9t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085184"/>
            <a:ext cx="2232248" cy="123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ANd9GcTpBka0CJ0kvQOGRJPDmaYudlVqTsmTXDwpN7Rhl68BQOPXg2wT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573016"/>
            <a:ext cx="1322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Nd9GcTPeaawpJItkpLvRUo16sprPjTxuonVd1qUJCsSmmCACIufD5Rz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501008"/>
            <a:ext cx="69056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8351" y="2060848"/>
            <a:ext cx="2532121" cy="116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Direccion\Desktop\IMG_34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212976"/>
            <a:ext cx="2087682" cy="1175287"/>
          </a:xfrm>
          <a:prstGeom prst="rect">
            <a:avLst/>
          </a:prstGeom>
          <a:noFill/>
        </p:spPr>
      </p:pic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341313" y="1846263"/>
            <a:ext cx="6390927" cy="453548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1800"/>
              </a:spcBef>
            </a:pPr>
            <a:r>
              <a:rPr lang="es-E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Educación tradicional: </a:t>
            </a:r>
            <a:r>
              <a:rPr lang="es-ES" dirty="0" smtClean="0">
                <a:latin typeface="Arial" charset="0"/>
                <a:cs typeface="Arial" charset="0"/>
              </a:rPr>
              <a:t>enciclopedismo, escasa autonomía del alumno.</a:t>
            </a:r>
          </a:p>
          <a:p>
            <a:pPr eaLnBrk="1" hangingPunct="1">
              <a:spcBef>
                <a:spcPts val="1800"/>
              </a:spcBef>
            </a:pPr>
            <a:r>
              <a:rPr lang="es-E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Educación personalizada: </a:t>
            </a:r>
            <a:r>
              <a:rPr lang="es-ES" dirty="0" smtClean="0">
                <a:latin typeface="Arial" charset="0"/>
                <a:cs typeface="Arial" charset="0"/>
              </a:rPr>
              <a:t>formación del niño integral, como persona (agentes influyentes: entorno social, familia, escuela), autónomo, capaz de tecnología.</a:t>
            </a:r>
          </a:p>
          <a:p>
            <a:pPr>
              <a:spcBef>
                <a:spcPts val="1800"/>
              </a:spcBef>
            </a:pPr>
            <a:r>
              <a:rPr lang="es-E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Educación disruptiva: </a:t>
            </a:r>
            <a:r>
              <a:rPr lang="es-ES" dirty="0" smtClean="0">
                <a:latin typeface="Arial" charset="0"/>
                <a:cs typeface="Arial" charset="0"/>
              </a:rPr>
              <a:t>cambio sustancial en la enseñanza/aprendizaje en el que se mejora la educación personalizada.</a:t>
            </a:r>
          </a:p>
          <a:p>
            <a:pPr eaLnBrk="1" hangingPunct="1">
              <a:spcBef>
                <a:spcPts val="1800"/>
              </a:spcBef>
              <a:buFont typeface="Wingdings 2" pitchFamily="18" charset="2"/>
              <a:buNone/>
            </a:pPr>
            <a:endParaRPr lang="es-ES" dirty="0" smtClean="0"/>
          </a:p>
          <a:p>
            <a:pPr eaLnBrk="1" hangingPunct="1">
              <a:spcBef>
                <a:spcPts val="1800"/>
              </a:spcBef>
              <a:buFont typeface="Wingdings 2" pitchFamily="18" charset="2"/>
              <a:buNone/>
            </a:pPr>
            <a:endParaRPr lang="es-ES" dirty="0" smtClean="0"/>
          </a:p>
        </p:txBody>
      </p:sp>
      <p:pic>
        <p:nvPicPr>
          <p:cNvPr id="12291" name="Picture 7" descr="ANd9GcQ5NTI6SbpK1Ga51CaBeJlcO9HeT_cxuSADim68m-0mzwhNVqDH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653136"/>
            <a:ext cx="2195512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8 Título"/>
          <p:cNvSpPr>
            <a:spLocks noGrp="1"/>
          </p:cNvSpPr>
          <p:nvPr>
            <p:ph type="title"/>
          </p:nvPr>
        </p:nvSpPr>
        <p:spPr>
          <a:xfrm>
            <a:off x="252413" y="1268413"/>
            <a:ext cx="8229600" cy="561975"/>
          </a:xfrm>
        </p:spPr>
        <p:txBody>
          <a:bodyPr/>
          <a:lstStyle/>
          <a:p>
            <a:r>
              <a:rPr lang="es-E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Modelos de enseñanza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5576" y="404664"/>
            <a:ext cx="3482107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2. Marco 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teórico</a:t>
            </a:r>
          </a:p>
        </p:txBody>
      </p:sp>
      <p:pic>
        <p:nvPicPr>
          <p:cNvPr id="2" name="Picture 1" descr="C:\Users\orts\Desktop\educación tr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700808"/>
            <a:ext cx="1872208" cy="139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. Programa 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educativo de 2-3 años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¿</a:t>
            </a:r>
            <a:r>
              <a:rPr lang="es-ES" sz="2900" b="1" dirty="0">
                <a:solidFill>
                  <a:srgbClr val="FF0000"/>
                </a:solidFill>
                <a:latin typeface="Arial" charset="0"/>
                <a:cs typeface="Arial" charset="0"/>
              </a:rPr>
              <a:t>En qué se basa nuestro programa </a:t>
            </a:r>
            <a:r>
              <a:rPr lang="es-ES" sz="29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educativo?</a:t>
            </a:r>
          </a:p>
          <a:p>
            <a:pPr>
              <a:buNone/>
            </a:pPr>
            <a:endParaRPr lang="es-ES" sz="29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514350" indent="-514350"/>
            <a:r>
              <a:rPr lang="es-ES" sz="2900" dirty="0">
                <a:latin typeface="Arial" charset="0"/>
                <a:cs typeface="Arial" charset="0"/>
              </a:rPr>
              <a:t>En las características evolutivas del niño</a:t>
            </a:r>
            <a:r>
              <a:rPr lang="es-ES" sz="2900" dirty="0" smtClean="0">
                <a:latin typeface="Arial" charset="0"/>
                <a:cs typeface="Arial" charset="0"/>
              </a:rPr>
              <a:t>.</a:t>
            </a:r>
          </a:p>
          <a:p>
            <a:pPr marL="514350" indent="-514350">
              <a:buNone/>
            </a:pPr>
            <a:endParaRPr lang="es-ES" sz="2900" dirty="0">
              <a:latin typeface="Arial" charset="0"/>
              <a:cs typeface="Arial" charset="0"/>
            </a:endParaRPr>
          </a:p>
          <a:p>
            <a:pPr marL="514350" indent="-514350"/>
            <a:r>
              <a:rPr lang="es-ES" sz="2900" dirty="0">
                <a:latin typeface="Arial" charset="0"/>
                <a:cs typeface="Arial" charset="0"/>
              </a:rPr>
              <a:t>En el Decreto </a:t>
            </a:r>
            <a:r>
              <a:rPr lang="es-ES" sz="2900" dirty="0" smtClean="0">
                <a:latin typeface="Arial" charset="0"/>
                <a:cs typeface="Arial" charset="0"/>
              </a:rPr>
              <a:t>36/2022 </a:t>
            </a:r>
            <a:r>
              <a:rPr lang="es-ES" sz="2900" dirty="0">
                <a:latin typeface="Arial" charset="0"/>
                <a:cs typeface="Arial" charset="0"/>
              </a:rPr>
              <a:t>(BOCM) que establece: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s-ES" sz="2500" dirty="0" smtClean="0">
                <a:latin typeface="Arial" charset="0"/>
                <a:cs typeface="Arial" charset="0"/>
              </a:rPr>
              <a:t>Los principios pedagógicos de </a:t>
            </a:r>
            <a:r>
              <a:rPr lang="es-ES" sz="2500" dirty="0">
                <a:latin typeface="Arial" charset="0"/>
                <a:cs typeface="Arial" charset="0"/>
              </a:rPr>
              <a:t>Educación Infantil de Primer Ciclo.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s-ES" sz="2500" dirty="0" smtClean="0">
                <a:latin typeface="Arial" charset="0"/>
                <a:cs typeface="Arial" charset="0"/>
              </a:rPr>
              <a:t>Loa objetivos de esta etapa.</a:t>
            </a:r>
            <a:endParaRPr lang="es-ES" sz="2500" dirty="0">
              <a:latin typeface="Arial" charset="0"/>
              <a:cs typeface="Arial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37584" y="428604"/>
          <a:ext cx="1152525" cy="1584325"/>
        </p:xfrm>
        <a:graphic>
          <a:graphicData uri="http://schemas.openxmlformats.org/presentationml/2006/ole">
            <p:oleObj spid="_x0000_s1026" name="Imagen" r:id="rId3" imgW="2309760" imgH="3176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_s4100"/>
          <p:cNvSpPr>
            <a:spLocks noChangeShapeType="1"/>
          </p:cNvSpPr>
          <p:nvPr/>
        </p:nvSpPr>
        <p:spPr bwMode="auto">
          <a:xfrm flipH="1" flipV="1">
            <a:off x="3270250" y="2320925"/>
            <a:ext cx="850900" cy="1198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3" name="_s4101"/>
          <p:cNvSpPr>
            <a:spLocks noChangeArrowheads="1"/>
          </p:cNvSpPr>
          <p:nvPr/>
        </p:nvSpPr>
        <p:spPr bwMode="auto">
          <a:xfrm>
            <a:off x="2462213" y="1700213"/>
            <a:ext cx="1079500" cy="87471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Lengua</a:t>
            </a:r>
          </a:p>
          <a:p>
            <a:r>
              <a:rPr lang="es-ES" sz="1600"/>
              <a:t>Extranjera</a:t>
            </a:r>
          </a:p>
        </p:txBody>
      </p:sp>
      <p:sp>
        <p:nvSpPr>
          <p:cNvPr id="15364" name="_s4102"/>
          <p:cNvSpPr>
            <a:spLocks noChangeShapeType="1"/>
          </p:cNvSpPr>
          <p:nvPr/>
        </p:nvSpPr>
        <p:spPr bwMode="auto">
          <a:xfrm flipH="1" flipV="1">
            <a:off x="2451100" y="2986088"/>
            <a:ext cx="1474788" cy="693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5" name="_s4103"/>
          <p:cNvSpPr>
            <a:spLocks noChangeArrowheads="1"/>
          </p:cNvSpPr>
          <p:nvPr/>
        </p:nvSpPr>
        <p:spPr bwMode="auto">
          <a:xfrm>
            <a:off x="1490663" y="2408238"/>
            <a:ext cx="1079500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Ciencias</a:t>
            </a:r>
          </a:p>
        </p:txBody>
      </p:sp>
      <p:sp>
        <p:nvSpPr>
          <p:cNvPr id="15366" name="_s4104"/>
          <p:cNvSpPr>
            <a:spLocks noChangeShapeType="1"/>
          </p:cNvSpPr>
          <p:nvPr/>
        </p:nvSpPr>
        <p:spPr bwMode="auto">
          <a:xfrm flipH="1">
            <a:off x="2151063" y="3895725"/>
            <a:ext cx="17033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7" name="_s4105"/>
          <p:cNvSpPr>
            <a:spLocks noChangeArrowheads="1"/>
          </p:cNvSpPr>
          <p:nvPr/>
        </p:nvSpPr>
        <p:spPr bwMode="auto">
          <a:xfrm>
            <a:off x="1074738" y="3490913"/>
            <a:ext cx="1077912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ES" sz="1600" dirty="0"/>
              <a:t>Creatividad</a:t>
            </a:r>
          </a:p>
        </p:txBody>
      </p:sp>
      <p:sp>
        <p:nvSpPr>
          <p:cNvPr id="15368" name="_s4106"/>
          <p:cNvSpPr>
            <a:spLocks noChangeShapeType="1"/>
          </p:cNvSpPr>
          <p:nvPr/>
        </p:nvSpPr>
        <p:spPr bwMode="auto">
          <a:xfrm flipH="1">
            <a:off x="2341563" y="4114800"/>
            <a:ext cx="1587500" cy="754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9" name="_s4107"/>
          <p:cNvSpPr>
            <a:spLocks noChangeArrowheads="1"/>
          </p:cNvSpPr>
          <p:nvPr/>
        </p:nvSpPr>
        <p:spPr bwMode="auto">
          <a:xfrm>
            <a:off x="1376363" y="4691063"/>
            <a:ext cx="1177925" cy="87471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Habilidades</a:t>
            </a:r>
          </a:p>
          <a:p>
            <a:r>
              <a:rPr lang="es-ES" sz="1600"/>
              <a:t>básicas</a:t>
            </a:r>
          </a:p>
        </p:txBody>
      </p:sp>
      <p:sp>
        <p:nvSpPr>
          <p:cNvPr id="15370" name="_s4108"/>
          <p:cNvSpPr>
            <a:spLocks noChangeShapeType="1"/>
          </p:cNvSpPr>
          <p:nvPr/>
        </p:nvSpPr>
        <p:spPr bwMode="auto">
          <a:xfrm flipH="1">
            <a:off x="3205163" y="4273550"/>
            <a:ext cx="920750" cy="131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1" name="_s4109"/>
          <p:cNvSpPr>
            <a:spLocks noChangeArrowheads="1"/>
          </p:cNvSpPr>
          <p:nvPr/>
        </p:nvSpPr>
        <p:spPr bwMode="auto">
          <a:xfrm>
            <a:off x="2411413" y="5603875"/>
            <a:ext cx="1225550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ES" sz="1600" dirty="0"/>
              <a:t>Comunicación</a:t>
            </a:r>
          </a:p>
        </p:txBody>
      </p:sp>
      <p:sp>
        <p:nvSpPr>
          <p:cNvPr id="15372" name="_s4110"/>
          <p:cNvSpPr>
            <a:spLocks noChangeShapeType="1"/>
          </p:cNvSpPr>
          <p:nvPr/>
        </p:nvSpPr>
        <p:spPr bwMode="auto">
          <a:xfrm>
            <a:off x="4392613" y="4330700"/>
            <a:ext cx="34925" cy="161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3" name="_s4111"/>
          <p:cNvSpPr>
            <a:spLocks noChangeArrowheads="1"/>
          </p:cNvSpPr>
          <p:nvPr/>
        </p:nvSpPr>
        <p:spPr bwMode="auto">
          <a:xfrm>
            <a:off x="3859213" y="5905500"/>
            <a:ext cx="1074737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ES" sz="1600" dirty="0"/>
              <a:t>Convivencia</a:t>
            </a:r>
          </a:p>
        </p:txBody>
      </p:sp>
      <p:sp>
        <p:nvSpPr>
          <p:cNvPr id="15374" name="_s4112"/>
          <p:cNvSpPr>
            <a:spLocks noChangeShapeType="1"/>
          </p:cNvSpPr>
          <p:nvPr/>
        </p:nvSpPr>
        <p:spPr bwMode="auto">
          <a:xfrm>
            <a:off x="4662488" y="4271963"/>
            <a:ext cx="917575" cy="1389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5" name="_s4113"/>
          <p:cNvSpPr>
            <a:spLocks noChangeArrowheads="1"/>
          </p:cNvSpPr>
          <p:nvPr/>
        </p:nvSpPr>
        <p:spPr bwMode="auto">
          <a:xfrm>
            <a:off x="5335588" y="5602288"/>
            <a:ext cx="1076325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Hábitos</a:t>
            </a:r>
          </a:p>
          <a:p>
            <a:r>
              <a:rPr lang="es-ES" sz="1600"/>
              <a:t>básicos</a:t>
            </a:r>
          </a:p>
        </p:txBody>
      </p:sp>
      <p:sp>
        <p:nvSpPr>
          <p:cNvPr id="15376" name="_s4114"/>
          <p:cNvSpPr>
            <a:spLocks noChangeShapeType="1"/>
          </p:cNvSpPr>
          <p:nvPr/>
        </p:nvSpPr>
        <p:spPr bwMode="auto">
          <a:xfrm>
            <a:off x="4857750" y="4111625"/>
            <a:ext cx="1585913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7" name="_s4115"/>
          <p:cNvSpPr>
            <a:spLocks noChangeArrowheads="1"/>
          </p:cNvSpPr>
          <p:nvPr/>
        </p:nvSpPr>
        <p:spPr bwMode="auto">
          <a:xfrm>
            <a:off x="6388100" y="4621213"/>
            <a:ext cx="1154113" cy="87471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ES" sz="1600" dirty="0"/>
              <a:t>Capacidades</a:t>
            </a:r>
          </a:p>
          <a:p>
            <a:pPr algn="ctr"/>
            <a:r>
              <a:rPr lang="es-ES" sz="1600" dirty="0"/>
              <a:t>  afectivas</a:t>
            </a:r>
          </a:p>
        </p:txBody>
      </p:sp>
      <p:sp>
        <p:nvSpPr>
          <p:cNvPr id="15378" name="_s4116"/>
          <p:cNvSpPr>
            <a:spLocks noChangeShapeType="1"/>
          </p:cNvSpPr>
          <p:nvPr/>
        </p:nvSpPr>
        <p:spPr bwMode="auto">
          <a:xfrm>
            <a:off x="4929188" y="3892550"/>
            <a:ext cx="170497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9" name="_s4117"/>
          <p:cNvSpPr>
            <a:spLocks noChangeArrowheads="1"/>
          </p:cNvSpPr>
          <p:nvPr/>
        </p:nvSpPr>
        <p:spPr bwMode="auto">
          <a:xfrm>
            <a:off x="6634163" y="3457575"/>
            <a:ext cx="1076325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Autonomía</a:t>
            </a:r>
          </a:p>
        </p:txBody>
      </p:sp>
      <p:sp>
        <p:nvSpPr>
          <p:cNvPr id="15380" name="_s4118"/>
          <p:cNvSpPr>
            <a:spLocks noChangeShapeType="1"/>
          </p:cNvSpPr>
          <p:nvPr/>
        </p:nvSpPr>
        <p:spPr bwMode="auto">
          <a:xfrm flipV="1">
            <a:off x="4856163" y="2986088"/>
            <a:ext cx="1479550" cy="690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81" name="_s4119"/>
          <p:cNvSpPr>
            <a:spLocks noChangeArrowheads="1"/>
          </p:cNvSpPr>
          <p:nvPr/>
        </p:nvSpPr>
        <p:spPr bwMode="auto">
          <a:xfrm>
            <a:off x="6202363" y="2451100"/>
            <a:ext cx="1076325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Entorno</a:t>
            </a:r>
          </a:p>
        </p:txBody>
      </p:sp>
      <p:sp>
        <p:nvSpPr>
          <p:cNvPr id="15382" name="_s4120"/>
          <p:cNvSpPr>
            <a:spLocks noChangeShapeType="1"/>
          </p:cNvSpPr>
          <p:nvPr/>
        </p:nvSpPr>
        <p:spPr bwMode="auto">
          <a:xfrm flipV="1">
            <a:off x="4660900" y="2320925"/>
            <a:ext cx="852488" cy="1198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83" name="_s4121"/>
          <p:cNvSpPr>
            <a:spLocks noChangeArrowheads="1"/>
          </p:cNvSpPr>
          <p:nvPr/>
        </p:nvSpPr>
        <p:spPr bwMode="auto">
          <a:xfrm>
            <a:off x="5200650" y="1685925"/>
            <a:ext cx="1077913" cy="873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s-ES" sz="1600"/>
              <a:t>Cuerpo</a:t>
            </a:r>
          </a:p>
        </p:txBody>
      </p:sp>
      <p:sp>
        <p:nvSpPr>
          <p:cNvPr id="15384" name="Object 88"/>
          <p:cNvSpPr>
            <a:spLocks noChangeAspect="1" noChangeArrowheads="1" noTextEdit="1"/>
          </p:cNvSpPr>
          <p:nvPr/>
        </p:nvSpPr>
        <p:spPr bwMode="auto">
          <a:xfrm>
            <a:off x="4127500" y="2006600"/>
            <a:ext cx="684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Rectangle 84"/>
          <p:cNvSpPr>
            <a:spLocks noChangeArrowheads="1"/>
          </p:cNvSpPr>
          <p:nvPr/>
        </p:nvSpPr>
        <p:spPr bwMode="auto">
          <a:xfrm>
            <a:off x="3708400" y="1628775"/>
            <a:ext cx="1370013" cy="9366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87"/>
          <p:cNvSpPr txBox="1">
            <a:spLocks noChangeArrowheads="1"/>
          </p:cNvSpPr>
          <p:nvPr/>
        </p:nvSpPr>
        <p:spPr bwMode="auto">
          <a:xfrm>
            <a:off x="3779912" y="1412776"/>
            <a:ext cx="128588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    Capacidad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</a:t>
            </a:r>
            <a:endParaRPr lang="es-ES" b="1" dirty="0">
              <a:solidFill>
                <a:srgbClr val="FF0000"/>
              </a:solidFill>
            </a:endParaRP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  alcanzar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41590" y="476672"/>
            <a:ext cx="8802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Diseño de un Proyecto 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educativo (1) </a:t>
            </a:r>
            <a:endParaRPr lang="es-E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88" name="Picture 38" descr="http://www.ewrite.es/foto/1248463744_cubo-rub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284538"/>
            <a:ext cx="1298575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Diseño de un Proyecto educativo (2)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s-E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¿</a:t>
            </a:r>
            <a:r>
              <a:rPr lang="es-E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Cómo alcanzar el desarrollo de esas capacidades?</a:t>
            </a:r>
          </a:p>
          <a:p>
            <a:pPr marL="514350" indent="-514350">
              <a:buNone/>
            </a:pPr>
            <a:endParaRPr lang="es-E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514350" indent="-514350"/>
            <a:r>
              <a:rPr lang="es-ES" dirty="0" smtClean="0">
                <a:latin typeface="Arial" charset="0"/>
                <a:cs typeface="Arial" charset="0"/>
              </a:rPr>
              <a:t>Aplicando el proyecto educativo adecuado a las características evolutivas del niño.</a:t>
            </a:r>
          </a:p>
          <a:p>
            <a:pPr marL="514350" indent="-514350" algn="ctr">
              <a:buNone/>
            </a:pPr>
            <a:r>
              <a:rPr lang="es-ES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    </a:t>
            </a:r>
          </a:p>
          <a:p>
            <a:endParaRPr lang="en-US" dirty="0"/>
          </a:p>
        </p:txBody>
      </p:sp>
      <p:pic>
        <p:nvPicPr>
          <p:cNvPr id="20482" name="Picture 2" descr="C:\Users\orts\Desktop\niñ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941168"/>
            <a:ext cx="2364854" cy="1568686"/>
          </a:xfrm>
          <a:prstGeom prst="rect">
            <a:avLst/>
          </a:prstGeom>
          <a:noFill/>
        </p:spPr>
      </p:pic>
      <p:pic>
        <p:nvPicPr>
          <p:cNvPr id="20483" name="Picture 3" descr="C:\Users\orts\Desktop\pequeñ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869160"/>
            <a:ext cx="2448272" cy="165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20334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E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Diseño de un Proyecto educativo (3) </a:t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Propuestas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329642" cy="41259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ES" sz="3600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algn="ctr">
              <a:buNone/>
            </a:pPr>
            <a:endParaRPr lang="es-ES" sz="3600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r>
              <a:rPr lang="es-ES" sz="28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Propuesta Pedagógica Escuela Infantil San Roque.</a:t>
            </a:r>
          </a:p>
          <a:p>
            <a:pPr algn="ctr">
              <a:buNone/>
            </a:pPr>
            <a:r>
              <a:rPr lang="es-ES" sz="6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+</a:t>
            </a:r>
          </a:p>
          <a:p>
            <a:r>
              <a:rPr lang="es-ES" sz="28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Propuesta Pedagógica de aplicación a la Pizarra Digital Interactiva en 2-3 años.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172480" cy="1428759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5. Recurso tecnológico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elegido (1)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920880" cy="4824536"/>
          </a:xfrm>
        </p:spPr>
        <p:txBody>
          <a:bodyPr>
            <a:noAutofit/>
          </a:bodyPr>
          <a:lstStyle/>
          <a:p>
            <a:r>
              <a:rPr lang="es-ES" b="1" dirty="0">
                <a:solidFill>
                  <a:srgbClr val="00B050"/>
                </a:solidFill>
              </a:rPr>
              <a:t>Pizarra Digital Interactiva (</a:t>
            </a:r>
            <a:r>
              <a:rPr lang="es-ES" b="1" dirty="0" smtClean="0">
                <a:solidFill>
                  <a:srgbClr val="00B050"/>
                </a:solidFill>
              </a:rPr>
              <a:t>PDI)</a:t>
            </a:r>
          </a:p>
          <a:p>
            <a:pPr algn="l"/>
            <a:r>
              <a:rPr lang="es-ES" sz="2400" b="1" dirty="0" smtClean="0">
                <a:solidFill>
                  <a:srgbClr val="FF0000"/>
                </a:solidFill>
              </a:rPr>
              <a:t>R</a:t>
            </a:r>
            <a:r>
              <a:rPr lang="es-E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azones</a:t>
            </a:r>
            <a:endParaRPr lang="es-E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Es </a:t>
            </a:r>
            <a:r>
              <a:rPr lang="es-E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el recurso que más se adecúa a la edad de nuestros alumnos.</a:t>
            </a:r>
          </a:p>
          <a:p>
            <a:pPr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Lo </a:t>
            </a:r>
            <a:r>
              <a:rPr lang="es-ES" sz="2400" dirty="0">
                <a:solidFill>
                  <a:schemeClr val="tx1"/>
                </a:solidFill>
                <a:latin typeface="Arial" charset="0"/>
                <a:cs typeface="Arial" charset="0"/>
              </a:rPr>
              <a:t>van a utilizar en el colegio en las aulas de 3 años.</a:t>
            </a:r>
          </a:p>
          <a:p>
            <a:pPr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Motiva</a:t>
            </a:r>
            <a:r>
              <a:rPr lang="es-ES" sz="2400" dirty="0">
                <a:solidFill>
                  <a:schemeClr val="tx1"/>
                </a:solidFill>
                <a:latin typeface="Arial" charset="0"/>
                <a:cs typeface="Arial" charset="0"/>
              </a:rPr>
              <a:t>, interesa, entusiasma.</a:t>
            </a:r>
          </a:p>
          <a:p>
            <a:pPr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Permite </a:t>
            </a:r>
            <a:r>
              <a:rPr lang="es-E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explorar, expresarse, intercambiar y exhibir sus logros.</a:t>
            </a:r>
          </a:p>
          <a:p>
            <a:pPr algn="l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Propicia </a:t>
            </a:r>
            <a:r>
              <a:rPr lang="es-ES" sz="2400" dirty="0">
                <a:solidFill>
                  <a:schemeClr val="tx1"/>
                </a:solidFill>
                <a:latin typeface="Arial" charset="0"/>
                <a:cs typeface="Arial" charset="0"/>
              </a:rPr>
              <a:t>la </a:t>
            </a:r>
            <a:r>
              <a:rPr lang="es-E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colaboración.</a:t>
            </a:r>
            <a:endParaRPr lang="es-E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buFont typeface="Arial" pitchFamily="34" charset="0"/>
              <a:buChar char="•"/>
            </a:pPr>
            <a:endParaRPr lang="es-E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1506" name="Picture 2" descr="C:\Users\orts\Desktop\pro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977866"/>
            <a:ext cx="2292846" cy="1880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450</Words>
  <Application>Microsoft Office PowerPoint</Application>
  <PresentationFormat>Presentación en pantalla (4:3)</PresentationFormat>
  <Paragraphs>73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Tema de Office</vt:lpstr>
      <vt:lpstr>Picture (32-bit)</vt:lpstr>
      <vt:lpstr>Imagen</vt:lpstr>
      <vt:lpstr>Aplicación de las Tecnología de la Información y Comunicación en la Enseñanza de Educación Infantil de Primer Ciclo  (2-3 años)</vt:lpstr>
      <vt:lpstr>1. Presentación y justificación (1)</vt:lpstr>
      <vt:lpstr>1. Presentación y justificación (2)</vt:lpstr>
      <vt:lpstr>Modelos de enseñanza</vt:lpstr>
      <vt:lpstr>3. Programa educativo de 2-3 años</vt:lpstr>
      <vt:lpstr>Diapositiva 6</vt:lpstr>
      <vt:lpstr>  4. Diseño de un Proyecto educativo (2) </vt:lpstr>
      <vt:lpstr>   4. Diseño de un Proyecto educativo (3)   Propuestas</vt:lpstr>
      <vt:lpstr>5. Recurso tecnológico elegido (1)</vt:lpstr>
      <vt:lpstr>Diapositiva 10</vt:lpstr>
      <vt:lpstr> 5. Recurso tecnológico elegido (3) 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 las tecnología de la información y Comunicación en la Enseñanza de Educación Infantil de Primer Ciclo (2-3 años)</dc:title>
  <dc:creator>Direccion</dc:creator>
  <cp:lastModifiedBy>Direccion</cp:lastModifiedBy>
  <cp:revision>53</cp:revision>
  <dcterms:created xsi:type="dcterms:W3CDTF">2013-09-19T08:40:44Z</dcterms:created>
  <dcterms:modified xsi:type="dcterms:W3CDTF">2023-03-23T14:40:11Z</dcterms:modified>
</cp:coreProperties>
</file>